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772400" y="256032"/>
            <a:ext cx="73152" cy="73152"/>
          </a:xfrm>
          <a:prstGeom prst="ellipse">
            <a:avLst/>
          </a:prstGeom>
          <a:solidFill>
            <a:srgbClr val="F59E0B">
              <a:alpha val="35000"/>
            </a:srgbClr>
          </a:solidFill>
          <a:ln w="12700">
            <a:solidFill>
              <a:srgbClr val="F59E0B">
                <a:alpha val="3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028432" y="256032"/>
            <a:ext cx="73152" cy="73152"/>
          </a:xfrm>
          <a:prstGeom prst="ellipse">
            <a:avLst/>
          </a:prstGeom>
          <a:solidFill>
            <a:srgbClr val="F59E0B">
              <a:alpha val="35000"/>
            </a:srgbClr>
          </a:solidFill>
          <a:ln w="12700">
            <a:solidFill>
              <a:srgbClr val="F59E0B">
                <a:alpha val="35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284464" y="256032"/>
            <a:ext cx="73152" cy="73152"/>
          </a:xfrm>
          <a:prstGeom prst="ellipse">
            <a:avLst/>
          </a:prstGeom>
          <a:solidFill>
            <a:srgbClr val="F59E0B">
              <a:alpha val="35000"/>
            </a:srgbClr>
          </a:solidFill>
          <a:ln w="12700">
            <a:solidFill>
              <a:srgbClr val="F59E0B">
                <a:alpha val="35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540496" y="256032"/>
            <a:ext cx="73152" cy="73152"/>
          </a:xfrm>
          <a:prstGeom prst="ellipse">
            <a:avLst/>
          </a:prstGeom>
          <a:solidFill>
            <a:srgbClr val="F59E0B">
              <a:alpha val="35000"/>
            </a:srgbClr>
          </a:solidFill>
          <a:ln w="12700">
            <a:solidFill>
              <a:srgbClr val="F59E0B">
                <a:alpha val="35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772400" y="512064"/>
            <a:ext cx="73152" cy="73152"/>
          </a:xfrm>
          <a:prstGeom prst="ellipse">
            <a:avLst/>
          </a:prstGeom>
          <a:solidFill>
            <a:srgbClr val="F59E0B">
              <a:alpha val="35000"/>
            </a:srgbClr>
          </a:solidFill>
          <a:ln w="12700">
            <a:solidFill>
              <a:srgbClr val="F59E0B">
                <a:alpha val="35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028432" y="512064"/>
            <a:ext cx="73152" cy="73152"/>
          </a:xfrm>
          <a:prstGeom prst="ellipse">
            <a:avLst/>
          </a:prstGeom>
          <a:solidFill>
            <a:srgbClr val="F59E0B">
              <a:alpha val="35000"/>
            </a:srgbClr>
          </a:solidFill>
          <a:ln w="12700">
            <a:solidFill>
              <a:srgbClr val="F59E0B">
                <a:alpha val="35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284464" y="512064"/>
            <a:ext cx="73152" cy="73152"/>
          </a:xfrm>
          <a:prstGeom prst="ellipse">
            <a:avLst/>
          </a:prstGeom>
          <a:solidFill>
            <a:srgbClr val="F59E0B">
              <a:alpha val="35000"/>
            </a:srgbClr>
          </a:solidFill>
          <a:ln w="12700">
            <a:solidFill>
              <a:srgbClr val="F59E0B">
                <a:alpha val="35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540496" y="512064"/>
            <a:ext cx="73152" cy="73152"/>
          </a:xfrm>
          <a:prstGeom prst="ellipse">
            <a:avLst/>
          </a:prstGeom>
          <a:solidFill>
            <a:srgbClr val="F59E0B">
              <a:alpha val="35000"/>
            </a:srgbClr>
          </a:solidFill>
          <a:ln w="12700">
            <a:solidFill>
              <a:srgbClr val="F59E0B">
                <a:alpha val="35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772400" y="768096"/>
            <a:ext cx="73152" cy="73152"/>
          </a:xfrm>
          <a:prstGeom prst="ellipse">
            <a:avLst/>
          </a:prstGeom>
          <a:solidFill>
            <a:srgbClr val="F59E0B">
              <a:alpha val="35000"/>
            </a:srgbClr>
          </a:solidFill>
          <a:ln w="12700">
            <a:solidFill>
              <a:srgbClr val="F59E0B">
                <a:alpha val="35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8028432" y="768096"/>
            <a:ext cx="73152" cy="73152"/>
          </a:xfrm>
          <a:prstGeom prst="ellipse">
            <a:avLst/>
          </a:prstGeom>
          <a:solidFill>
            <a:srgbClr val="F59E0B">
              <a:alpha val="35000"/>
            </a:srgbClr>
          </a:solidFill>
          <a:ln w="12700">
            <a:solidFill>
              <a:srgbClr val="F59E0B">
                <a:alpha val="35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8284464" y="768096"/>
            <a:ext cx="73152" cy="73152"/>
          </a:xfrm>
          <a:prstGeom prst="ellipse">
            <a:avLst/>
          </a:prstGeom>
          <a:solidFill>
            <a:srgbClr val="F59E0B">
              <a:alpha val="35000"/>
            </a:srgbClr>
          </a:solidFill>
          <a:ln w="12700">
            <a:solidFill>
              <a:srgbClr val="F59E0B">
                <a:alpha val="35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8540496" y="768096"/>
            <a:ext cx="73152" cy="73152"/>
          </a:xfrm>
          <a:prstGeom prst="ellipse">
            <a:avLst/>
          </a:prstGeom>
          <a:solidFill>
            <a:srgbClr val="F59E0B">
              <a:alpha val="35000"/>
            </a:srgbClr>
          </a:solidFill>
          <a:ln w="12700">
            <a:solidFill>
              <a:srgbClr val="F59E0B">
                <a:alpha val="35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7772400" y="1024128"/>
            <a:ext cx="73152" cy="73152"/>
          </a:xfrm>
          <a:prstGeom prst="ellipse">
            <a:avLst/>
          </a:prstGeom>
          <a:solidFill>
            <a:srgbClr val="F59E0B">
              <a:alpha val="35000"/>
            </a:srgbClr>
          </a:solidFill>
          <a:ln w="12700">
            <a:solidFill>
              <a:srgbClr val="F59E0B">
                <a:alpha val="35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028432" y="1024128"/>
            <a:ext cx="73152" cy="73152"/>
          </a:xfrm>
          <a:prstGeom prst="ellipse">
            <a:avLst/>
          </a:prstGeom>
          <a:solidFill>
            <a:srgbClr val="F59E0B">
              <a:alpha val="35000"/>
            </a:srgbClr>
          </a:solidFill>
          <a:ln w="12700">
            <a:solidFill>
              <a:srgbClr val="F59E0B">
                <a:alpha val="35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284464" y="1024128"/>
            <a:ext cx="73152" cy="73152"/>
          </a:xfrm>
          <a:prstGeom prst="ellipse">
            <a:avLst/>
          </a:prstGeom>
          <a:solidFill>
            <a:srgbClr val="F59E0B">
              <a:alpha val="35000"/>
            </a:srgbClr>
          </a:solidFill>
          <a:ln w="12700">
            <a:solidFill>
              <a:srgbClr val="F59E0B">
                <a:alpha val="35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8540496" y="1024128"/>
            <a:ext cx="73152" cy="73152"/>
          </a:xfrm>
          <a:prstGeom prst="ellipse">
            <a:avLst/>
          </a:prstGeom>
          <a:solidFill>
            <a:srgbClr val="F59E0B">
              <a:alpha val="35000"/>
            </a:srgbClr>
          </a:solidFill>
          <a:ln w="12700">
            <a:solidFill>
              <a:srgbClr val="F59E0B">
                <a:alpha val="3500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" y="640080"/>
            <a:ext cx="8229600" cy="2103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58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Headless</a:t>
            </a:r>
            <a:endParaRPr lang="en-US" sz="5800" dirty="0"/>
          </a:p>
          <a:p>
            <a:pPr algn="l" indent="0" marL="0">
              <a:buNone/>
            </a:pPr>
            <a:r>
              <a:rPr lang="en-US" sz="58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Procurement</a:t>
            </a:r>
            <a:endParaRPr lang="en-US" sz="5800" dirty="0"/>
          </a:p>
        </p:txBody>
      </p:sp>
      <p:sp>
        <p:nvSpPr>
          <p:cNvPr id="20" name="Text 18"/>
          <p:cNvSpPr/>
          <p:nvPr/>
        </p:nvSpPr>
        <p:spPr>
          <a:xfrm>
            <a:off x="457200" y="283464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400" spc="200" kern="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Autonomous Market Replicator</a:t>
            </a:r>
            <a:endParaRPr lang="en-US" sz="2400" dirty="0"/>
          </a:p>
        </p:txBody>
      </p:sp>
      <p:sp>
        <p:nvSpPr>
          <p:cNvPr id="21" name="Text 19"/>
          <p:cNvSpPr/>
          <p:nvPr/>
        </p:nvSpPr>
        <p:spPr>
          <a:xfrm>
            <a:off x="457200" y="3520440"/>
            <a:ext cx="7772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i="1" dirty="0">
                <a:solidFill>
                  <a:srgbClr val="C7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“Where legacy competitors need 30% margin to survive, we thrive on 10%.”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709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on Supabase  ·  Next.js  ·  pgvector  ·  Supabase Edge Functions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37160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Approval. An Entire Business Exists.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274320" y="822960"/>
            <a:ext cx="3657600" cy="3200400"/>
          </a:xfrm>
          <a:prstGeom prst="rect">
            <a:avLst/>
          </a:prstGeom>
          <a:solidFill>
            <a:srgbClr val="1E3A5F"/>
          </a:solidFill>
          <a:ln w="25400">
            <a:solidFill>
              <a:srgbClr val="F59E0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84048" y="932688"/>
            <a:ext cx="3429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spc="200" kern="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ARCHITECT PROPOSAL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274320" y="1261872"/>
            <a:ext cx="3657600" cy="36576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84048" y="1353312"/>
            <a:ext cx="1097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Type: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1517904" y="1353312"/>
            <a:ext cx="2240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spawn_business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384048" y="1627632"/>
            <a:ext cx="1097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Entity: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1517904" y="1627632"/>
            <a:ext cx="2240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OfficeKern EU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384048" y="1901952"/>
            <a:ext cx="1097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Sector: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1517904" y="1901952"/>
            <a:ext cx="2240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office_supplies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384048" y="2176272"/>
            <a:ext cx="1097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Opp. Index: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1517904" y="2176272"/>
            <a:ext cx="2240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0.84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84048" y="2450592"/>
            <a:ext cx="1097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Allocation: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1517904" y="2450592"/>
            <a:ext cx="2240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€5,000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384048" y="2724912"/>
            <a:ext cx="1097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Offerings: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1517904" y="2724912"/>
            <a:ext cx="2240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products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84048" y="2999232"/>
            <a:ext cx="1097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fleet: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1517904" y="2999232"/>
            <a:ext cx="2240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agents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84048" y="3456432"/>
            <a:ext cx="3438144" cy="43891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84048" y="3456432"/>
            <a:ext cx="3438144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100" kern="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APPROVE + SPAWN BUSINESS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023360" y="2103120"/>
            <a:ext cx="685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3000" dirty="0"/>
          </a:p>
        </p:txBody>
      </p:sp>
      <p:sp>
        <p:nvSpPr>
          <p:cNvPr id="23" name="Shape 21"/>
          <p:cNvSpPr/>
          <p:nvPr/>
        </p:nvSpPr>
        <p:spPr>
          <a:xfrm>
            <a:off x="4846320" y="822960"/>
            <a:ext cx="3977640" cy="3200400"/>
          </a:xfrm>
          <a:prstGeom prst="rect">
            <a:avLst/>
          </a:prstGeom>
          <a:solidFill>
            <a:srgbClr val="FFFFFF"/>
          </a:solidFill>
          <a:ln w="19050">
            <a:solidFill>
              <a:srgbClr val="1E3A5F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846320" y="822960"/>
            <a:ext cx="3977640" cy="384048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937760" y="822960"/>
            <a:ext cx="3794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Gets Created  (1 DB transaction):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4919472" y="1307592"/>
            <a:ext cx="256032" cy="256032"/>
          </a:xfrm>
          <a:prstGeom prst="ellipse">
            <a:avLst/>
          </a:prstGeom>
          <a:solidFill>
            <a:srgbClr val="22C55E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919472" y="1307592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5248656" y="1280160"/>
            <a:ext cx="3456432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Entity record in tsm_entities (isolated P&amp;L)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4919472" y="1801368"/>
            <a:ext cx="256032" cy="256032"/>
          </a:xfrm>
          <a:prstGeom prst="ellipse">
            <a:avLst/>
          </a:prstGeom>
          <a:solidFill>
            <a:srgbClr val="22C55E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919472" y="1801368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5248656" y="1773936"/>
            <a:ext cx="3456432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treasury compartments (OPERATING / RESERVE / PROFIT / TAX / LOCKED)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4919472" y="2295144"/>
            <a:ext cx="256032" cy="256032"/>
          </a:xfrm>
          <a:prstGeom prst="ellipse">
            <a:avLst/>
          </a:prstGeom>
          <a:solidFill>
            <a:srgbClr val="22C55E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919472" y="2295144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5248656" y="2267712"/>
            <a:ext cx="3456432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channel + product catalogue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4919472" y="2788920"/>
            <a:ext cx="256032" cy="256032"/>
          </a:xfrm>
          <a:prstGeom prst="ellipse">
            <a:avLst/>
          </a:prstGeom>
          <a:solidFill>
            <a:srgbClr val="22C55E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919472" y="2788920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5248656" y="2761488"/>
            <a:ext cx="3456432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Dedicated agent fleet (pricing monitor + reorder agent)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4919472" y="3282696"/>
            <a:ext cx="256032" cy="256032"/>
          </a:xfrm>
          <a:prstGeom prst="ellipse">
            <a:avLst/>
          </a:prstGeom>
          <a:solidFill>
            <a:srgbClr val="22C55E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919472" y="3282696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5248656" y="3255264"/>
            <a:ext cx="3456432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 allocated from RESERVE</a:t>
            </a:r>
            <a:endParaRPr lang="en-US" sz="1100" dirty="0"/>
          </a:p>
        </p:txBody>
      </p:sp>
      <p:sp>
        <p:nvSpPr>
          <p:cNvPr id="41" name="Text 39"/>
          <p:cNvSpPr/>
          <p:nvPr/>
        </p:nvSpPr>
        <p:spPr>
          <a:xfrm>
            <a:off x="274320" y="4160520"/>
            <a:ext cx="8595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C complete. Architect will propose satellites autonomously once ≥3 high-confidence observations per sector (opportunity_index &gt; 0.7)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37160"/>
            <a:ext cx="8412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Employees Order Via Chat. No Browser Required.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201168" y="804672"/>
            <a:ext cx="1115568" cy="1389888"/>
          </a:xfrm>
          <a:prstGeom prst="rect">
            <a:avLst/>
          </a:prstGeom>
          <a:solidFill>
            <a:srgbClr val="152D4A"/>
          </a:solidFill>
          <a:ln w="19050">
            <a:solidFill>
              <a:srgbClr val="7095B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56032" y="877824"/>
            <a:ext cx="1005840" cy="12435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“I need 5 laptops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Amsterdam”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316736" y="1316736"/>
            <a:ext cx="109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426464" y="804672"/>
            <a:ext cx="1115568" cy="1389888"/>
          </a:xfrm>
          <a:prstGeom prst="rect">
            <a:avLst/>
          </a:prstGeom>
          <a:solidFill>
            <a:srgbClr val="1E3A6E"/>
          </a:solidFill>
          <a:ln w="19050">
            <a:solidFill>
              <a:srgbClr val="F59E0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481328" y="877824"/>
            <a:ext cx="1005840" cy="12435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🤖 AI parses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intent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(Claude Haiku)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2542032" y="1316736"/>
            <a:ext cx="109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2651760" y="804672"/>
            <a:ext cx="1115568" cy="1389888"/>
          </a:xfrm>
          <a:prstGeom prst="rect">
            <a:avLst/>
          </a:prstGeom>
          <a:solidFill>
            <a:srgbClr val="1E3A6E"/>
          </a:solidFill>
          <a:ln w="19050">
            <a:solidFill>
              <a:srgbClr val="F59E0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706624" y="877824"/>
            <a:ext cx="1005840" cy="12435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Matches: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IT-LAP-001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@ €1,200 each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3767328" y="1316736"/>
            <a:ext cx="109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3877056" y="804672"/>
            <a:ext cx="1115568" cy="1389888"/>
          </a:xfrm>
          <a:prstGeom prst="rect">
            <a:avLst/>
          </a:prstGeom>
          <a:solidFill>
            <a:srgbClr val="1E3A6E"/>
          </a:solidFill>
          <a:ln w="19050">
            <a:solidFill>
              <a:srgbClr val="F59E0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931920" y="877824"/>
            <a:ext cx="1005840" cy="12435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Submit 5× laptops?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[✅ Yes] [❌ No]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992624" y="1316736"/>
            <a:ext cx="109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5102352" y="804672"/>
            <a:ext cx="1115568" cy="1389888"/>
          </a:xfrm>
          <a:prstGeom prst="rect">
            <a:avLst/>
          </a:prstGeom>
          <a:solidFill>
            <a:srgbClr val="1E3A6E"/>
          </a:solidFill>
          <a:ln w="19050">
            <a:solidFill>
              <a:srgbClr val="F59E0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157216" y="877824"/>
            <a:ext cx="1005840" cy="12435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Requisition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created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217920" y="1316736"/>
            <a:ext cx="109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6327648" y="804672"/>
            <a:ext cx="1115568" cy="1389888"/>
          </a:xfrm>
          <a:prstGeom prst="rect">
            <a:avLst/>
          </a:prstGeom>
          <a:solidFill>
            <a:srgbClr val="1E3A6E"/>
          </a:solidFill>
          <a:ln w="19050">
            <a:solidFill>
              <a:srgbClr val="F59E0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382512" y="877824"/>
            <a:ext cx="1005840" cy="12435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Approver: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[✅ Approve]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[❌ Reject]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7443216" y="1316736"/>
            <a:ext cx="109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7552944" y="804672"/>
            <a:ext cx="1115568" cy="1389888"/>
          </a:xfrm>
          <a:prstGeom prst="rect">
            <a:avLst/>
          </a:prstGeom>
          <a:solidFill>
            <a:srgbClr val="14532D"/>
          </a:solidFill>
          <a:ln w="19050">
            <a:solidFill>
              <a:srgbClr val="22C55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607808" y="877824"/>
            <a:ext cx="1005840" cy="12435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Approved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PO chain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fires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347472" y="2450592"/>
            <a:ext cx="2697480" cy="987552"/>
          </a:xfrm>
          <a:prstGeom prst="rect">
            <a:avLst/>
          </a:prstGeom>
          <a:solidFill>
            <a:srgbClr val="152D4A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57200" y="2514600"/>
            <a:ext cx="248716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⚡  Supabase Edge Function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57200" y="2889504"/>
            <a:ext cx="248716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C7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external framework dependencies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3273552" y="2450592"/>
            <a:ext cx="2697480" cy="987552"/>
          </a:xfrm>
          <a:prstGeom prst="rect">
            <a:avLst/>
          </a:prstGeom>
          <a:solidFill>
            <a:srgbClr val="152D4A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383280" y="2514600"/>
            <a:ext cx="248716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🔒  Session State in Postgres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3383280" y="2889504"/>
            <a:ext cx="248716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C7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proc_telegram_sessions table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6199632" y="2450592"/>
            <a:ext cx="2697480" cy="987552"/>
          </a:xfrm>
          <a:prstGeom prst="rect">
            <a:avLst/>
          </a:prstGeom>
          <a:solidFill>
            <a:srgbClr val="152D4A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309360" y="2514600"/>
            <a:ext cx="248716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🔄  Reuses /api/approvals route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6309360" y="2889504"/>
            <a:ext cx="248716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C7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Zero duplicate logic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365760" y="3767328"/>
            <a:ext cx="8412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709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Employee → Telegram → AI → Requisition → AI → PO → Vendor → Goods Receipt → Fulfilled. Fully autonomous.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37160"/>
            <a:ext cx="8412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Stack. Unlimited Scale. No DevOps Overhead.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274320" y="804672"/>
            <a:ext cx="6263640" cy="493776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84048" y="804672"/>
            <a:ext cx="141732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spc="100" kern="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FRONTEND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1874520" y="804672"/>
            <a:ext cx="457200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C7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V1: Buyer Portal + Vendor Portal  (Next.js 16, port 3000)   ·   V2: Webshop + Sovereign Dashboard  (Next.js 16, port 3001)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274320" y="1353312"/>
            <a:ext cx="6263640" cy="493776"/>
          </a:xfrm>
          <a:prstGeom prst="rect">
            <a:avLst/>
          </a:prstGeom>
          <a:solidFill>
            <a:srgbClr val="E2EAF2"/>
          </a:solidFill>
          <a:ln w="12700">
            <a:solidFill>
              <a:srgbClr val="E2EAF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84048" y="1353312"/>
            <a:ext cx="141732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spc="100" kern="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LAYER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874520" y="1353312"/>
            <a:ext cx="457200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Next.js Route Handlers  +  Supabase Edge Functions  (Deno runtime)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274320" y="1901952"/>
            <a:ext cx="6263640" cy="493776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84048" y="1901952"/>
            <a:ext cx="141732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spc="100" kern="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INTELLIGENCE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874520" y="1901952"/>
            <a:ext cx="457200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C7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OpenRouter LLM API   ·   Claude Haiku  (procurement decisions)   ·   Claude Opus  (reasoning + architect)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274320" y="2450592"/>
            <a:ext cx="6263640" cy="493776"/>
          </a:xfrm>
          <a:prstGeom prst="rect">
            <a:avLst/>
          </a:prstGeom>
          <a:solidFill>
            <a:srgbClr val="E2EAF2"/>
          </a:solidFill>
          <a:ln w="12700">
            <a:solidFill>
              <a:srgbClr val="E2EAF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84048" y="2450592"/>
            <a:ext cx="141732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spc="100" kern="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DATABASE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1874520" y="2450592"/>
            <a:ext cx="457200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Supabase Postgres   ·   38 proc_* tables (P2P)   ·   15+ tsm_* tables (treasury)   ·   pgvector HNSW  (semantic memory)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274320" y="2999232"/>
            <a:ext cx="6263640" cy="493776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84048" y="2999232"/>
            <a:ext cx="141732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spc="100" kern="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EVENTS + CRONS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874520" y="2999232"/>
            <a:ext cx="457200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C7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pg_net + proc_task_events  (no Redis)   ·   Architect weekly  ·  Scout weekly  ·  Spend alerts daily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6903720" y="804672"/>
            <a:ext cx="1965960" cy="3246120"/>
          </a:xfrm>
          <a:prstGeom prst="rect">
            <a:avLst/>
          </a:prstGeom>
          <a:solidFill>
            <a:srgbClr val="FFFFFF"/>
          </a:solidFill>
          <a:ln w="19050">
            <a:solidFill>
              <a:srgbClr val="1E3A5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903720" y="804672"/>
            <a:ext cx="1965960" cy="36576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967728" y="804672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Permanently Rejected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6967728" y="1243584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Redis / BullMQ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967728" y="1481328"/>
            <a:ext cx="1828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22C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pg_net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6967728" y="1764792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Separate DB/satellite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6967728" y="2002536"/>
            <a:ext cx="1828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22C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entity_id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6967728" y="22860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ML training pipeline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967728" y="2523744"/>
            <a:ext cx="1828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22C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pgvector + LLM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6967728" y="2807208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Web scrape framework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967728" y="3044952"/>
            <a:ext cx="1828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22C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fetch_url action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6967728" y="3328416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Separate auth/satellite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967728" y="3566160"/>
            <a:ext cx="1828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22C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tsm_api_keys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274320" y="4297680"/>
            <a:ext cx="8595360" cy="64008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65760" y="4315968"/>
            <a:ext cx="84124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61 database migrations  ·  2 apps  ·  9 active agents  ·  0 external infrastructure dependencies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37160"/>
            <a:ext cx="8412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Phases A, B, C, and 6.1 Complete — All in One Stack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274320" y="877824"/>
            <a:ext cx="274320" cy="274320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877824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21792" y="822960"/>
            <a:ext cx="38404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C7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autonomous P2P chain (req → PO → GR → invoice → treasury)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74320" y="1298448"/>
            <a:ext cx="274320" cy="274320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74320" y="1298448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621792" y="1243584"/>
            <a:ext cx="38404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C7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GAAP/IFRS double-entry ledger — tamper-proof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74320" y="1719072"/>
            <a:ext cx="274320" cy="274320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74320" y="1719072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621792" y="1664208"/>
            <a:ext cx="38404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C7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3-way invoice matching with supplier trust tiers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274320" y="2139696"/>
            <a:ext cx="274320" cy="274320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74320" y="213969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621792" y="2084832"/>
            <a:ext cx="38404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C7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 batching by supplier (configurable time window)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274320" y="2560320"/>
            <a:ext cx="274320" cy="274320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74320" y="256032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21792" y="2505456"/>
            <a:ext cx="38404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C7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Webshop ↔ procurement chain integration (smart fulfillment)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274320" y="2980944"/>
            <a:ext cx="274320" cy="274320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74320" y="2980944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621792" y="2926080"/>
            <a:ext cx="38404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C7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B2B marketplace with API key authentication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274320" y="3401568"/>
            <a:ext cx="274320" cy="274320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74320" y="3401568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21792" y="3346704"/>
            <a:ext cx="38404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C7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Architect agent (weekly self-analysis + proposals)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274320" y="3822192"/>
            <a:ext cx="274320" cy="274320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74320" y="3822192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1792" y="3767328"/>
            <a:ext cx="38404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C7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Generic agent spawning (no code deploy needed)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4663440" y="877824"/>
            <a:ext cx="274320" cy="274320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663440" y="877824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5010912" y="822960"/>
            <a:ext cx="38404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C7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intelligence table + Scout agent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4663440" y="1298448"/>
            <a:ext cx="274320" cy="274320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663440" y="1298448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10912" y="1243584"/>
            <a:ext cx="38404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C7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COGS view + overhead fingerprinting model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4663440" y="1719072"/>
            <a:ext cx="274320" cy="274320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663440" y="1719072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5010912" y="1664208"/>
            <a:ext cx="38404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C7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Satellite business spawning (atomic, one-click)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4663440" y="2139696"/>
            <a:ext cx="274320" cy="274320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663440" y="213969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5010912" y="2084832"/>
            <a:ext cx="38404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C7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Multi-entity sovereign dashboard (EntityTabs)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4663440" y="2560320"/>
            <a:ext cx="274320" cy="274320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4663440" y="256032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5010912" y="2505456"/>
            <a:ext cx="38404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C7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Telegram bot — employees + approvers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4663440" y="2980944"/>
            <a:ext cx="274320" cy="274320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4663440" y="2980944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5010912" y="2926080"/>
            <a:ext cx="38404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C7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SAP ORDERS05 IDoc generation</a:t>
            </a:r>
            <a:endParaRPr lang="en-US" sz="1100" dirty="0"/>
          </a:p>
        </p:txBody>
      </p:sp>
      <p:sp>
        <p:nvSpPr>
          <p:cNvPr id="45" name="Shape 43"/>
          <p:cNvSpPr/>
          <p:nvPr/>
        </p:nvSpPr>
        <p:spPr>
          <a:xfrm>
            <a:off x="4663440" y="3401568"/>
            <a:ext cx="274320" cy="274320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4663440" y="3401568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5010912" y="3346704"/>
            <a:ext cx="38404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C7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Vendor portal (RFQs, reverse auctions, orders)</a:t>
            </a:r>
            <a:endParaRPr lang="en-US" sz="1100" dirty="0"/>
          </a:p>
        </p:txBody>
      </p:sp>
      <p:sp>
        <p:nvSpPr>
          <p:cNvPr id="48" name="Shape 46"/>
          <p:cNvSpPr/>
          <p:nvPr/>
        </p:nvSpPr>
        <p:spPr>
          <a:xfrm>
            <a:off x="4663440" y="3822192"/>
            <a:ext cx="274320" cy="274320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4663440" y="3822192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000" dirty="0"/>
          </a:p>
        </p:txBody>
      </p:sp>
      <p:sp>
        <p:nvSpPr>
          <p:cNvPr id="50" name="Text 48"/>
          <p:cNvSpPr/>
          <p:nvPr/>
        </p:nvSpPr>
        <p:spPr>
          <a:xfrm>
            <a:off x="5010912" y="3767328"/>
            <a:ext cx="38404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C7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pgvector semantic agent memory (1536D HNSW)</a:t>
            </a:r>
            <a:endParaRPr lang="en-US" sz="1100" dirty="0"/>
          </a:p>
        </p:txBody>
      </p:sp>
      <p:sp>
        <p:nvSpPr>
          <p:cNvPr id="51" name="Shape 49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274320" y="4681728"/>
            <a:ext cx="8595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61 database migrations  ·  2 apps  ·  9 active agents  ·  0 external job queues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37160"/>
            <a:ext cx="84124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Squeeze — Dynamic Agent-Led Pricing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274320" y="822960"/>
            <a:ext cx="2743200" cy="3200400"/>
          </a:xfrm>
          <a:prstGeom prst="rect">
            <a:avLst/>
          </a:prstGeom>
          <a:solidFill>
            <a:srgbClr val="FFFFFF"/>
          </a:solidFill>
          <a:ln w="19050">
            <a:solidFill>
              <a:srgbClr val="1E3A5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74320" y="822960"/>
            <a:ext cx="2743200" cy="402336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74320" y="822960"/>
            <a:ext cx="54864" cy="32004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11480" y="822960"/>
            <a:ext cx="2560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tsm_pricing_rules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11480" y="1325880"/>
            <a:ext cx="251460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Floor margin: 8% (never sell below)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11480" y="1801368"/>
            <a:ext cx="251460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Target margin: 12%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11480" y="2276856"/>
            <a:ext cx="251460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Ceiling margin: 35%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11480" y="2752344"/>
            <a:ext cx="251460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Undercut competitor by: 5%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11480" y="3227832"/>
            <a:ext cx="251460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Auto-apply if change &lt; 3%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200400" y="822960"/>
            <a:ext cx="2743200" cy="3200400"/>
          </a:xfrm>
          <a:prstGeom prst="rect">
            <a:avLst/>
          </a:prstGeom>
          <a:solidFill>
            <a:srgbClr val="FFFFFF"/>
          </a:solidFill>
          <a:ln w="19050">
            <a:solidFill>
              <a:srgbClr val="1E3A5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200400" y="822960"/>
            <a:ext cx="2743200" cy="402336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200400" y="822960"/>
            <a:ext cx="54864" cy="32004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337560" y="822960"/>
            <a:ext cx="2560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price_optimizer Agent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337560" y="1325880"/>
            <a:ext cx="251460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Reads COGS + competitor data + volume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337560" y="1801368"/>
            <a:ext cx="251460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Computes optimal price per offering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337560" y="2276856"/>
            <a:ext cx="251460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Small changes: auto-applied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3337560" y="2752344"/>
            <a:ext cx="251460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Large changes: proposed for review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337560" y="3227832"/>
            <a:ext cx="251460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Spawned agent — no new code deploy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6126480" y="822960"/>
            <a:ext cx="2743200" cy="3200400"/>
          </a:xfrm>
          <a:prstGeom prst="rect">
            <a:avLst/>
          </a:prstGeom>
          <a:solidFill>
            <a:srgbClr val="FFFFFF"/>
          </a:solidFill>
          <a:ln w="19050">
            <a:solidFill>
              <a:srgbClr val="1E3A5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6126480" y="822960"/>
            <a:ext cx="2743200" cy="402336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126480" y="822960"/>
            <a:ext cx="54864" cy="32004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263640" y="822960"/>
            <a:ext cx="2560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DB-Level Price Floor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263640" y="1325880"/>
            <a:ext cx="251460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tsm_validate_price_change()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6263640" y="1801368"/>
            <a:ext cx="251460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Postgres function — not app code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6263640" y="2276856"/>
            <a:ext cx="251460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No agent can price below 1.05× COGS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6263640" y="2752344"/>
            <a:ext cx="251460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LLM output cannot override it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6263640" y="3227832"/>
            <a:ext cx="2514600" cy="4389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The law is in the database.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0" y="4480560"/>
            <a:ext cx="9144000" cy="66294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274320" y="4498848"/>
            <a:ext cx="85953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Target: &lt;1 human touch per order  ·  Agent cost per order: &lt;$0.10  ·  Margin floor: enforced in Postgres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046720" y="347472"/>
            <a:ext cx="73152" cy="73152"/>
          </a:xfrm>
          <a:prstGeom prst="ellipse">
            <a:avLst/>
          </a:prstGeom>
          <a:solidFill>
            <a:srgbClr val="F59E0B">
              <a:alpha val="40000"/>
            </a:srgbClr>
          </a:solidFill>
          <a:ln w="12700">
            <a:solidFill>
              <a:srgbClr val="F59E0B">
                <a:alpha val="4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302752" y="347472"/>
            <a:ext cx="73152" cy="73152"/>
          </a:xfrm>
          <a:prstGeom prst="ellipse">
            <a:avLst/>
          </a:prstGeom>
          <a:solidFill>
            <a:srgbClr val="F59E0B">
              <a:alpha val="40000"/>
            </a:srgbClr>
          </a:solidFill>
          <a:ln w="12700">
            <a:solidFill>
              <a:srgbClr val="F59E0B">
                <a:alpha val="4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558784" y="347472"/>
            <a:ext cx="73152" cy="73152"/>
          </a:xfrm>
          <a:prstGeom prst="ellipse">
            <a:avLst/>
          </a:prstGeom>
          <a:solidFill>
            <a:srgbClr val="F59E0B">
              <a:alpha val="40000"/>
            </a:srgbClr>
          </a:solidFill>
          <a:ln w="12700">
            <a:solidFill>
              <a:srgbClr val="F59E0B">
                <a:alpha val="40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046720" y="603504"/>
            <a:ext cx="73152" cy="73152"/>
          </a:xfrm>
          <a:prstGeom prst="ellipse">
            <a:avLst/>
          </a:prstGeom>
          <a:solidFill>
            <a:srgbClr val="F59E0B">
              <a:alpha val="40000"/>
            </a:srgbClr>
          </a:solidFill>
          <a:ln w="12700">
            <a:solidFill>
              <a:srgbClr val="F59E0B">
                <a:alpha val="40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302752" y="603504"/>
            <a:ext cx="73152" cy="73152"/>
          </a:xfrm>
          <a:prstGeom prst="ellipse">
            <a:avLst/>
          </a:prstGeom>
          <a:solidFill>
            <a:srgbClr val="F59E0B">
              <a:alpha val="40000"/>
            </a:srgbClr>
          </a:solidFill>
          <a:ln w="12700">
            <a:solidFill>
              <a:srgbClr val="F59E0B">
                <a:alpha val="40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558784" y="603504"/>
            <a:ext cx="73152" cy="73152"/>
          </a:xfrm>
          <a:prstGeom prst="ellipse">
            <a:avLst/>
          </a:prstGeom>
          <a:solidFill>
            <a:srgbClr val="F59E0B">
              <a:alpha val="40000"/>
            </a:srgbClr>
          </a:solidFill>
          <a:ln w="12700">
            <a:solidFill>
              <a:srgbClr val="F59E0B">
                <a:alpha val="40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046720" y="859536"/>
            <a:ext cx="73152" cy="73152"/>
          </a:xfrm>
          <a:prstGeom prst="ellipse">
            <a:avLst/>
          </a:prstGeom>
          <a:solidFill>
            <a:srgbClr val="F59E0B">
              <a:alpha val="40000"/>
            </a:srgbClr>
          </a:solidFill>
          <a:ln w="12700">
            <a:solidFill>
              <a:srgbClr val="F59E0B">
                <a:alpha val="40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302752" y="859536"/>
            <a:ext cx="73152" cy="73152"/>
          </a:xfrm>
          <a:prstGeom prst="ellipse">
            <a:avLst/>
          </a:prstGeom>
          <a:solidFill>
            <a:srgbClr val="F59E0B">
              <a:alpha val="40000"/>
            </a:srgbClr>
          </a:solidFill>
          <a:ln w="12700">
            <a:solidFill>
              <a:srgbClr val="F59E0B">
                <a:alpha val="4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8558784" y="859536"/>
            <a:ext cx="73152" cy="73152"/>
          </a:xfrm>
          <a:prstGeom prst="ellipse">
            <a:avLst/>
          </a:prstGeom>
          <a:solidFill>
            <a:srgbClr val="F59E0B">
              <a:alpha val="40000"/>
            </a:srgbClr>
          </a:solidFill>
          <a:ln w="12700">
            <a:solidFill>
              <a:srgbClr val="F59E0B">
                <a:alpha val="4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57200" y="384048"/>
            <a:ext cx="8229600" cy="1719072"/>
          </a:xfrm>
          <a:prstGeom prst="rect">
            <a:avLst/>
          </a:prstGeom>
          <a:solidFill>
            <a:srgbClr val="152D4A"/>
          </a:solidFill>
          <a:ln w="19050">
            <a:solidFill>
              <a:srgbClr val="F59E0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02920" y="320040"/>
            <a:ext cx="5943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52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</a:t>
            </a:r>
            <a:endParaRPr lang="en-US" sz="5200" dirty="0"/>
          </a:p>
        </p:txBody>
      </p:sp>
      <p:sp>
        <p:nvSpPr>
          <p:cNvPr id="14" name="Text 12"/>
          <p:cNvSpPr/>
          <p:nvPr/>
        </p:nvSpPr>
        <p:spPr>
          <a:xfrm>
            <a:off x="621792" y="621792"/>
            <a:ext cx="7909560" cy="1325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a legacy business needs 30% margin to cover headcount, our autonomous entity thrives on 10% — liquidating their market share without a single human hire.</a:t>
            </a:r>
            <a:endParaRPr lang="en-US" sz="1700" dirty="0"/>
          </a:p>
        </p:txBody>
      </p:sp>
      <p:sp>
        <p:nvSpPr>
          <p:cNvPr id="15" name="Shape 13"/>
          <p:cNvSpPr/>
          <p:nvPr/>
        </p:nvSpPr>
        <p:spPr>
          <a:xfrm>
            <a:off x="384048" y="2286000"/>
            <a:ext cx="2633472" cy="2359152"/>
          </a:xfrm>
          <a:prstGeom prst="rect">
            <a:avLst/>
          </a:prstGeom>
          <a:solidFill>
            <a:srgbClr val="152D4A"/>
          </a:solidFill>
          <a:ln w="12700">
            <a:solidFill>
              <a:srgbClr val="2A4A7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84048" y="2286000"/>
            <a:ext cx="2633472" cy="54864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84048" y="2395728"/>
            <a:ext cx="263347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🏛️</a:t>
            </a:r>
            <a:endParaRPr lang="en-US" sz="2600" dirty="0"/>
          </a:p>
        </p:txBody>
      </p:sp>
      <p:sp>
        <p:nvSpPr>
          <p:cNvPr id="18" name="Text 16"/>
          <p:cNvSpPr/>
          <p:nvPr/>
        </p:nvSpPr>
        <p:spPr>
          <a:xfrm>
            <a:off x="475488" y="2944368"/>
            <a:ext cx="245059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spc="100" kern="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SELF-GOVERNING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75488" y="3429000"/>
            <a:ext cx="2450592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7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Architect rewrites itself weekly.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75488" y="3758184"/>
            <a:ext cx="2450592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7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Proposals reviewed by a human.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75488" y="4087368"/>
            <a:ext cx="2450592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7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Never goes rogue.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3218688" y="2286000"/>
            <a:ext cx="2633472" cy="2359152"/>
          </a:xfrm>
          <a:prstGeom prst="rect">
            <a:avLst/>
          </a:prstGeom>
          <a:solidFill>
            <a:srgbClr val="152D4A"/>
          </a:solidFill>
          <a:ln w="12700">
            <a:solidFill>
              <a:srgbClr val="2A4A70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3218688" y="2286000"/>
            <a:ext cx="2633472" cy="54864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218688" y="2395728"/>
            <a:ext cx="263347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🔭</a:t>
            </a:r>
            <a:endParaRPr lang="en-US" sz="2600" dirty="0"/>
          </a:p>
        </p:txBody>
      </p:sp>
      <p:sp>
        <p:nvSpPr>
          <p:cNvPr id="25" name="Text 23"/>
          <p:cNvSpPr/>
          <p:nvPr/>
        </p:nvSpPr>
        <p:spPr>
          <a:xfrm>
            <a:off x="3310128" y="2944368"/>
            <a:ext cx="245059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spc="100" kern="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MARKET-AWARE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3310128" y="3429000"/>
            <a:ext cx="2450592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7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Scout watches competitors every Sunday.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3310128" y="3758184"/>
            <a:ext cx="2450592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7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Architect proposes new businesses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3310128" y="4087368"/>
            <a:ext cx="2450592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7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the math works.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6053328" y="2286000"/>
            <a:ext cx="2633472" cy="2359152"/>
          </a:xfrm>
          <a:prstGeom prst="rect">
            <a:avLst/>
          </a:prstGeom>
          <a:solidFill>
            <a:srgbClr val="152D4A"/>
          </a:solidFill>
          <a:ln w="12700">
            <a:solidFill>
              <a:srgbClr val="2A4A70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6053328" y="2286000"/>
            <a:ext cx="2633472" cy="54864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053328" y="2395728"/>
            <a:ext cx="263347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⚡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6144768" y="2944368"/>
            <a:ext cx="245059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spc="100" kern="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INSTANT SPAWN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6144768" y="3429000"/>
            <a:ext cx="2450592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7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approval = a new satellite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6144768" y="3758184"/>
            <a:ext cx="2450592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7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is live: treasury · catalogue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6144768" y="4087368"/>
            <a:ext cx="2450592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7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agent fleet · storefront.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457200" y="4864608"/>
            <a:ext cx="82296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709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on Supabase  ·  Next.js  ·  pgvector  ·  Edge Functions  —  No external dependencies. Capital-efficient by design.  ©  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01168"/>
            <a:ext cx="84124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Legacy B2B Commerce Is Drowning in Human Overhead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274320" y="914400"/>
            <a:ext cx="2697480" cy="3063240"/>
          </a:xfrm>
          <a:prstGeom prst="rect">
            <a:avLst/>
          </a:prstGeom>
          <a:solidFill>
            <a:srgbClr val="FFFFFF"/>
          </a:solidFill>
          <a:ln w="19050">
            <a:solidFill>
              <a:srgbClr val="1E3A5F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274320" y="914400"/>
            <a:ext cx="2697480" cy="54864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303020" y="1078992"/>
            <a:ext cx="640080" cy="640080"/>
          </a:xfrm>
          <a:prstGeom prst="ellipse">
            <a:avLst/>
          </a:prstGeom>
          <a:solidFill>
            <a:srgbClr val="FEF3C7"/>
          </a:solidFill>
          <a:ln w="19050">
            <a:solidFill>
              <a:srgbClr val="F59E0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303020" y="1078992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💼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411480" y="1847088"/>
            <a:ext cx="2423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Procurement Overhead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11480" y="2359152"/>
            <a:ext cx="2423160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30–40% of costs are human buyers, AP clerks, and procurement managers. Every PO needs a human touch.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200400" y="914400"/>
            <a:ext cx="2697480" cy="3063240"/>
          </a:xfrm>
          <a:prstGeom prst="rect">
            <a:avLst/>
          </a:prstGeom>
          <a:solidFill>
            <a:srgbClr val="FFFFFF"/>
          </a:solidFill>
          <a:ln w="19050">
            <a:solidFill>
              <a:srgbClr val="1E3A5F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200400" y="914400"/>
            <a:ext cx="2697480" cy="54864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229100" y="1078992"/>
            <a:ext cx="640080" cy="640080"/>
          </a:xfrm>
          <a:prstGeom prst="ellipse">
            <a:avLst/>
          </a:prstGeom>
          <a:solidFill>
            <a:srgbClr val="FEF3C7"/>
          </a:solidFill>
          <a:ln w="19050">
            <a:solidFill>
              <a:srgbClr val="F59E0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229100" y="1078992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🐌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3337560" y="1847088"/>
            <a:ext cx="2423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Slow Cycles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3337560" y="2359152"/>
            <a:ext cx="2423160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7–30 day procurement cycles. Prices set quarterly, not dynamically. Markets move faster than the business.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6126480" y="914400"/>
            <a:ext cx="2697480" cy="3063240"/>
          </a:xfrm>
          <a:prstGeom prst="rect">
            <a:avLst/>
          </a:prstGeom>
          <a:solidFill>
            <a:srgbClr val="FFFFFF"/>
          </a:solidFill>
          <a:ln w="19050">
            <a:solidFill>
              <a:srgbClr val="1E3A5F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126480" y="914400"/>
            <a:ext cx="2697480" cy="54864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155180" y="1078992"/>
            <a:ext cx="640080" cy="640080"/>
          </a:xfrm>
          <a:prstGeom prst="ellipse">
            <a:avLst/>
          </a:prstGeom>
          <a:solidFill>
            <a:srgbClr val="FEF3C7"/>
          </a:solidFill>
          <a:ln w="19050">
            <a:solidFill>
              <a:srgbClr val="F59E0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155180" y="1078992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💰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6263640" y="1847088"/>
            <a:ext cx="2423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Fat Margins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263640" y="2359152"/>
            <a:ext cx="2423160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Companies charge 30–40% gross margin just to survive. The overhead is the product.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0" y="4462272"/>
            <a:ext cx="9144000" cy="68122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74320" y="4480560"/>
            <a:ext cx="85953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Avg. SG&amp;A in B2B distribution: 28% of revenue   |   Manual PO cycle: 14 days avg.   |   Invoice disputes: 15% of all invoices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64592"/>
            <a:ext cx="84124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Self-Sustaining AI Operating System for Commerce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365760" y="868680"/>
            <a:ext cx="3566160" cy="2697480"/>
          </a:xfrm>
          <a:prstGeom prst="rect">
            <a:avLst/>
          </a:prstGeom>
          <a:solidFill>
            <a:srgbClr val="3D0A0A">
              <a:alpha val="80000"/>
            </a:srgbClr>
          </a:solidFill>
          <a:ln w="19050">
            <a:solidFill>
              <a:srgbClr val="EF444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960120"/>
            <a:ext cx="3291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CA5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 What We Replace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66928" y="1463040"/>
            <a:ext cx="3200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FECA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 Human buyers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66928" y="1847088"/>
            <a:ext cx="3200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FECA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 Accounts payable teams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66928" y="2231136"/>
            <a:ext cx="3200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FECA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 Pricing analysts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66928" y="2615184"/>
            <a:ext cx="3200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FECA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 Market researchers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66928" y="2999232"/>
            <a:ext cx="3200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FECA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 Procurement managers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206240" y="868680"/>
            <a:ext cx="4480560" cy="2697480"/>
          </a:xfrm>
          <a:prstGeom prst="rect">
            <a:avLst/>
          </a:prstGeom>
          <a:solidFill>
            <a:srgbClr val="003D1A">
              <a:alpha val="80000"/>
            </a:srgbClr>
          </a:solidFill>
          <a:ln w="19050">
            <a:solidFill>
              <a:srgbClr val="22C55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343400" y="960120"/>
            <a:ext cx="4114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86EF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What Replaces Them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407408" y="1463040"/>
            <a:ext cx="4114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BBF7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9 AI Agents (all configurable from DB)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407408" y="1847088"/>
            <a:ext cx="4114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BBF7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&lt;$0.10 per order in AI inference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407408" y="2231136"/>
            <a:ext cx="4114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BBF7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24/7 autonomous operation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407408" y="2615184"/>
            <a:ext cx="4114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BBF7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Zero headcount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407408" y="2999232"/>
            <a:ext cx="4114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BBF7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Self-improving weekly via Architect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365760" y="3794760"/>
            <a:ext cx="8412480" cy="804672"/>
          </a:xfrm>
          <a:prstGeom prst="rect">
            <a:avLst/>
          </a:prstGeom>
          <a:solidFill>
            <a:srgbClr val="152D4A"/>
          </a:solidFill>
          <a:ln w="19050">
            <a:solidFill>
              <a:srgbClr val="F59E0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57200" y="3822192"/>
            <a:ext cx="82296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&lt;$0.10 marginal cost per order  —  vs 30–40% gross margin for legacy competitors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164592"/>
            <a:ext cx="8595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Employee Request to Paid Invoice — No Human Required Below $500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274320" y="868680"/>
            <a:ext cx="1097280" cy="132588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74320" y="868680"/>
            <a:ext cx="1097280" cy="2286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74320" y="868680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274320" y="1088136"/>
            <a:ext cx="10972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Employee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Request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274320" y="1655064"/>
            <a:ext cx="10972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B0C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Telegram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B0C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 web UI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1417320" y="1504188"/>
            <a:ext cx="914400" cy="54864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2377440" y="868680"/>
            <a:ext cx="1097280" cy="132588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377440" y="868680"/>
            <a:ext cx="1097280" cy="2286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377440" y="868680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2377440" y="1088136"/>
            <a:ext cx="10972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Validates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2377440" y="1655064"/>
            <a:ext cx="10972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B0C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Auto-approves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B0C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&lt;$500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3520440" y="1504188"/>
            <a:ext cx="914400" cy="54864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480560" y="868680"/>
            <a:ext cx="1097280" cy="132588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480560" y="868680"/>
            <a:ext cx="1097280" cy="2286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480560" y="868680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480560" y="1088136"/>
            <a:ext cx="10972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Selects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Supplier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480560" y="1655064"/>
            <a:ext cx="10972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B0C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price +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B0C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batches orders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5623560" y="1504188"/>
            <a:ext cx="914400" cy="54864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583680" y="868680"/>
            <a:ext cx="1097280" cy="132588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6583680" y="868680"/>
            <a:ext cx="1097280" cy="2286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583680" y="868680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6583680" y="1088136"/>
            <a:ext cx="10972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Vendor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Portal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6583680" y="1655064"/>
            <a:ext cx="10972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B0C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Supplier receives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B0C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confirms PO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1691640" y="2852928"/>
            <a:ext cx="1097280" cy="132588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691640" y="2852928"/>
            <a:ext cx="1097280" cy="2286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1691640" y="2852928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1691640" y="3072384"/>
            <a:ext cx="10972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Goods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Received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1691640" y="3639312"/>
            <a:ext cx="10972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B0C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Inventory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B0C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updated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2834640" y="3488436"/>
            <a:ext cx="914400" cy="54864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3794760" y="2852928"/>
            <a:ext cx="1097280" cy="132588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3794760" y="2852928"/>
            <a:ext cx="1097280" cy="2286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794760" y="2852928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3794760" y="3072384"/>
            <a:ext cx="10972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Invoice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Match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3794760" y="3639312"/>
            <a:ext cx="10972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B0C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 × GR × Invoice</a:t>
            </a:r>
            <a:endParaRPr lang="en-US" sz="900" dirty="0"/>
          </a:p>
        </p:txBody>
      </p:sp>
      <p:sp>
        <p:nvSpPr>
          <p:cNvPr id="37" name="Shape 35"/>
          <p:cNvSpPr/>
          <p:nvPr/>
        </p:nvSpPr>
        <p:spPr>
          <a:xfrm>
            <a:off x="4937760" y="3488436"/>
            <a:ext cx="914400" cy="54864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5897880" y="2852928"/>
            <a:ext cx="1097280" cy="132588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5897880" y="2852928"/>
            <a:ext cx="1097280" cy="228600"/>
          </a:xfrm>
          <a:prstGeom prst="rect">
            <a:avLst/>
          </a:prstGeom>
          <a:solidFill>
            <a:srgbClr val="E08A00"/>
          </a:solidFill>
          <a:ln w="12700">
            <a:solidFill>
              <a:srgbClr val="E08A00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5897880" y="2852928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5897880" y="3072384"/>
            <a:ext cx="10972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Treasury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Settlement</a:t>
            </a:r>
            <a:endParaRPr lang="en-US" sz="1100" dirty="0"/>
          </a:p>
        </p:txBody>
      </p:sp>
      <p:sp>
        <p:nvSpPr>
          <p:cNvPr id="42" name="Text 40"/>
          <p:cNvSpPr/>
          <p:nvPr/>
        </p:nvSpPr>
        <p:spPr>
          <a:xfrm>
            <a:off x="5897880" y="3639312"/>
            <a:ext cx="10972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1E2D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Double-entry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1E2D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GAAP ledger</a:t>
            </a:r>
            <a:endParaRPr lang="en-US" sz="900" dirty="0"/>
          </a:p>
        </p:txBody>
      </p:sp>
      <p:sp>
        <p:nvSpPr>
          <p:cNvPr id="43" name="Shape 41"/>
          <p:cNvSpPr/>
          <p:nvPr/>
        </p:nvSpPr>
        <p:spPr>
          <a:xfrm>
            <a:off x="7699248" y="1531620"/>
            <a:ext cx="365760" cy="54864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8823960" y="1531620"/>
            <a:ext cx="54864" cy="198424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7040880" y="3515868"/>
            <a:ext cx="1837944" cy="54864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274320" y="4828032"/>
            <a:ext cx="8595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Humans only required above $500 authority limit or &gt;2% invoice variance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64592"/>
            <a:ext cx="8412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GAAP/IFRS-Compliant Treasury, Built in Postgres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11480" y="841248"/>
            <a:ext cx="3840480" cy="1298448"/>
          </a:xfrm>
          <a:prstGeom prst="rect">
            <a:avLst/>
          </a:prstGeom>
          <a:solidFill>
            <a:srgbClr val="1E3A6E"/>
          </a:solidFill>
          <a:ln w="19050">
            <a:solidFill>
              <a:srgbClr val="F59E0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11480" y="841248"/>
            <a:ext cx="3840480" cy="34747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21208" y="841248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OPERATING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48640" y="1234440"/>
            <a:ext cx="356616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C7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Working capital. All purchases deducted here.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709160" y="841248"/>
            <a:ext cx="3840480" cy="1298448"/>
          </a:xfrm>
          <a:prstGeom prst="rect">
            <a:avLst/>
          </a:prstGeom>
          <a:solidFill>
            <a:srgbClr val="1E3A6E"/>
          </a:solidFill>
          <a:ln w="19050">
            <a:solidFill>
              <a:srgbClr val="F59E0B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709160" y="841248"/>
            <a:ext cx="3840480" cy="34747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818888" y="841248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RESERVE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846320" y="1234440"/>
            <a:ext cx="356616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C7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3-month COGS buffer. Excluded from liquidity.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47472" y="2304288"/>
            <a:ext cx="2578608" cy="1298448"/>
          </a:xfrm>
          <a:prstGeom prst="rect">
            <a:avLst/>
          </a:prstGeom>
          <a:solidFill>
            <a:srgbClr val="1E3A6E"/>
          </a:solidFill>
          <a:ln w="19050">
            <a:solidFill>
              <a:srgbClr val="F59E0B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47472" y="2304288"/>
            <a:ext cx="2578608" cy="34747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2304288"/>
            <a:ext cx="239572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PROFIT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84632" y="2715768"/>
            <a:ext cx="2304288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C7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Purchase Price Variances + margins. Auto-captured.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236976" y="2304288"/>
            <a:ext cx="2578608" cy="1298448"/>
          </a:xfrm>
          <a:prstGeom prst="rect">
            <a:avLst/>
          </a:prstGeom>
          <a:solidFill>
            <a:srgbClr val="1E3A6E"/>
          </a:solidFill>
          <a:ln w="19050">
            <a:solidFill>
              <a:srgbClr val="F59E0B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236976" y="2304288"/>
            <a:ext cx="2578608" cy="34747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346704" y="2304288"/>
            <a:ext cx="239572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TAX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3374136" y="2715768"/>
            <a:ext cx="2304288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C7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Ring-fenced 21% VAT. Auto-allocated on every sale.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6126480" y="2304288"/>
            <a:ext cx="2578608" cy="1298448"/>
          </a:xfrm>
          <a:prstGeom prst="rect">
            <a:avLst/>
          </a:prstGeom>
          <a:solidFill>
            <a:srgbClr val="1E3A6E"/>
          </a:solidFill>
          <a:ln w="19050">
            <a:solidFill>
              <a:srgbClr val="F59E0B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126480" y="2304288"/>
            <a:ext cx="2578608" cy="34747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236208" y="2304288"/>
            <a:ext cx="239572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LOCKED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6263640" y="2715768"/>
            <a:ext cx="2304288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C7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 liquidity locks. Reserved-but-not-yet-spent.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347472" y="3749040"/>
            <a:ext cx="8449056" cy="713232"/>
          </a:xfrm>
          <a:prstGeom prst="rect">
            <a:avLst/>
          </a:prstGeom>
          <a:solidFill>
            <a:srgbClr val="152D4A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57200" y="3767328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financial event = immutable double-entry ledger. Cannot be modified or deleted. Audit-proof by design.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57200" y="4178808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tsm_lock_liquidity  ·  tsm_release_liquidity  ·  tsm_book_revenue  ·  tsm_record_po_settlement  ·  tsm_realized_gain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37160"/>
            <a:ext cx="84124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Agents. All Configurable from the Database. No Code Deploys.</a:t>
            </a:r>
            <a:endParaRPr lang="en-US" sz="24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749808"/>
          <a:ext cx="8595360" cy="2633472"/>
        </p:xfrm>
        <a:graphic>
          <a:graphicData uri="http://schemas.openxmlformats.org/drawingml/2006/table">
            <a:tbl>
              <a:tblPr/>
              <a:tblGrid>
                <a:gridCol w="2865120"/>
                <a:gridCol w="2865120"/>
                <a:gridCol w="2865120"/>
              </a:tblGrid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Agent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Role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Authority Limit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🔍 Requisition Screener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Auto-approve / route purchases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$500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📋 PO Drafter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Supplier selection + order batching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$50,000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🔢 Invoice Matcher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3-way match, auto-approve invoices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Read-only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🏛️ Architect Agent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Analyse fleet, write proposals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🔭 Market Scout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Competitor price intelligence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🤖 Spawned Agents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Any new role, zero code deploy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Configurable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7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i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+ 3 more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i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Notifications · SAP IDocs · Reverse Auctions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i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Shape 1"/>
          <p:cNvSpPr/>
          <p:nvPr/>
        </p:nvSpPr>
        <p:spPr>
          <a:xfrm>
            <a:off x="320040" y="3657600"/>
            <a:ext cx="1965960" cy="1005840"/>
          </a:xfrm>
          <a:prstGeom prst="rect">
            <a:avLst/>
          </a:prstGeom>
          <a:solidFill>
            <a:srgbClr val="EDF2F7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411480" y="3730752"/>
            <a:ext cx="180136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⚡  Kill Switch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411480" y="4133088"/>
            <a:ext cx="1801368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Instant halt per agent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2468880" y="3657600"/>
            <a:ext cx="1965960" cy="1005840"/>
          </a:xfrm>
          <a:prstGeom prst="rect">
            <a:avLst/>
          </a:prstGeom>
          <a:solidFill>
            <a:srgbClr val="EDF2F7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2560320" y="3730752"/>
            <a:ext cx="180136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 Reasoning Audit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2560320" y="4133088"/>
            <a:ext cx="1801368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decision logged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4617720" y="3657600"/>
            <a:ext cx="1965960" cy="1005840"/>
          </a:xfrm>
          <a:prstGeom prst="rect">
            <a:avLst/>
          </a:prstGeom>
          <a:solidFill>
            <a:srgbClr val="EDF2F7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4709160" y="3730752"/>
            <a:ext cx="180136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🔒  Whitelisted Actions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4709160" y="4133088"/>
            <a:ext cx="1801368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free-form DB writes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6766560" y="3657600"/>
            <a:ext cx="1965960" cy="1005840"/>
          </a:xfrm>
          <a:prstGeom prst="rect">
            <a:avLst/>
          </a:prstGeom>
          <a:solidFill>
            <a:srgbClr val="EDF2F7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6858000" y="3730752"/>
            <a:ext cx="180136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💰  DB-Enforced Limits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6858000" y="4133088"/>
            <a:ext cx="1801368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 cannot override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37160"/>
            <a:ext cx="8412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 Improves Itself. Weekly. Without Human Initiation.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658368" y="804672"/>
            <a:ext cx="1426464" cy="1426464"/>
          </a:xfrm>
          <a:prstGeom prst="ellipse">
            <a:avLst/>
          </a:prstGeom>
          <a:solidFill>
            <a:srgbClr val="F59E0B"/>
          </a:solidFill>
          <a:ln w="25400">
            <a:solidFill>
              <a:srgbClr val="D9770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850392"/>
            <a:ext cx="14264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658368" y="1188720"/>
            <a:ext cx="1426464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spc="100" kern="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ANALYSE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0" y="2340864"/>
            <a:ext cx="274320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7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Reads all agent runs, decisions, errors, and market intelligence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2130552" y="1490472"/>
            <a:ext cx="1682496" cy="54864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858768" y="804672"/>
            <a:ext cx="1426464" cy="1426464"/>
          </a:xfrm>
          <a:prstGeom prst="ellipse">
            <a:avLst/>
          </a:prstGeom>
          <a:solidFill>
            <a:srgbClr val="F59E0B"/>
          </a:solidFill>
          <a:ln w="25400">
            <a:solidFill>
              <a:srgbClr val="D9770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858768" y="850392"/>
            <a:ext cx="14264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3858768" y="1188720"/>
            <a:ext cx="1426464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spc="100" kern="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PROPOSE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3200400" y="2340864"/>
            <a:ext cx="274320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7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 3 proposals: rewrite a prompt, adjust threshold, spawn an agent, or spawn a business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330952" y="1490472"/>
            <a:ext cx="1682496" cy="54864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059168" y="804672"/>
            <a:ext cx="1426464" cy="1426464"/>
          </a:xfrm>
          <a:prstGeom prst="ellipse">
            <a:avLst/>
          </a:prstGeom>
          <a:solidFill>
            <a:srgbClr val="F59E0B"/>
          </a:solidFill>
          <a:ln w="25400">
            <a:solidFill>
              <a:srgbClr val="D9770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059168" y="850392"/>
            <a:ext cx="14264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7059168" y="1188720"/>
            <a:ext cx="1426464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spc="100" kern="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6400800" y="2340864"/>
            <a:ext cx="274320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7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 approves/rejects in UI. Approved = live immediately.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20040" y="3017520"/>
            <a:ext cx="1993392" cy="1005840"/>
          </a:xfrm>
          <a:prstGeom prst="rect">
            <a:avLst/>
          </a:prstGeom>
          <a:solidFill>
            <a:srgbClr val="152D4A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1480" y="3090672"/>
            <a:ext cx="181051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system_prompt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11480" y="3511296"/>
            <a:ext cx="181051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C7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Rewrite agent instructions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2468880" y="3017520"/>
            <a:ext cx="1993392" cy="1005840"/>
          </a:xfrm>
          <a:prstGeom prst="rect">
            <a:avLst/>
          </a:prstGeom>
          <a:solidFill>
            <a:srgbClr val="152D4A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560320" y="3090672"/>
            <a:ext cx="181051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config_update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2560320" y="3511296"/>
            <a:ext cx="181051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C7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Change thresholds &amp; windows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617720" y="3017520"/>
            <a:ext cx="1993392" cy="1005840"/>
          </a:xfrm>
          <a:prstGeom prst="rect">
            <a:avLst/>
          </a:prstGeom>
          <a:solidFill>
            <a:srgbClr val="152D4A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709160" y="3090672"/>
            <a:ext cx="181051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spawn_agent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709160" y="3511296"/>
            <a:ext cx="181051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C7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a new agent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6766560" y="3017520"/>
            <a:ext cx="1993392" cy="1005840"/>
          </a:xfrm>
          <a:prstGeom prst="rect">
            <a:avLst/>
          </a:prstGeom>
          <a:solidFill>
            <a:srgbClr val="152D4A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858000" y="3090672"/>
            <a:ext cx="181051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spawn_business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6858000" y="3511296"/>
            <a:ext cx="181051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C7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Propose an entire company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365760" y="4828032"/>
            <a:ext cx="8412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709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Architect never modifies agents directly. The governance checkpoint is always human.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64592"/>
            <a:ext cx="8412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Buy-Side Efficiency Feeds a Lean Sell-Side Machine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274320" y="822960"/>
            <a:ext cx="4023360" cy="3246120"/>
          </a:xfrm>
          <a:prstGeom prst="rect">
            <a:avLst/>
          </a:prstGeom>
          <a:solidFill>
            <a:srgbClr val="FFFFFF"/>
          </a:solidFill>
          <a:ln w="19050">
            <a:solidFill>
              <a:srgbClr val="1E3A5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74320" y="822960"/>
            <a:ext cx="4023360" cy="384048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822960"/>
            <a:ext cx="3840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🛒  LogiStack Webshop  (Public)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411480" y="1280160"/>
            <a:ext cx="3749040" cy="40233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5 physical products (laptops, monitors, chairs, paper, networking)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11480" y="1709928"/>
            <a:ext cx="3749040" cy="40233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Guest checkout — no login required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11480" y="2139696"/>
            <a:ext cx="3749040" cy="40233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IN STOCK → dispatch immediately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11480" y="2569464"/>
            <a:ext cx="3749040" cy="40233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OUT OF STOCK → AI auto-creates procurement requisition → PO → delivery → fulfilled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11480" y="2999232"/>
            <a:ext cx="3749040" cy="40233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Real-time order tracking (3-second polling)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11480" y="3429000"/>
            <a:ext cx="3749040" cy="40233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Revenue booked at checkout via tsm_book_revenue()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663440" y="822960"/>
            <a:ext cx="4160520" cy="3246120"/>
          </a:xfrm>
          <a:prstGeom prst="rect">
            <a:avLst/>
          </a:prstGeom>
          <a:solidFill>
            <a:srgbClr val="FFFFFF"/>
          </a:solidFill>
          <a:ln w="19050">
            <a:solidFill>
              <a:srgbClr val="1E3A5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663440" y="822960"/>
            <a:ext cx="4160520" cy="384048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754880" y="822960"/>
            <a:ext cx="3977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🔑  B2B Marketplace API  (Authenticated)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754880" y="1298448"/>
            <a:ext cx="3931920" cy="4846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API key auth (rmk_ prefix, SHA-256 hash stored, raw key shown once)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754880" y="1819656"/>
            <a:ext cx="3931920" cy="4846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Digital products for business customers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754880" y="2340864"/>
            <a:ext cx="3931920" cy="4846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Same treasury integration: every order = GAAP ledger entry + VAT allocation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754880" y="2862072"/>
            <a:ext cx="3931920" cy="4846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Idempotency keys — duplicate orders safely returned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0" y="4462272"/>
            <a:ext cx="9144000" cy="68122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74320" y="4480560"/>
            <a:ext cx="85953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channels  →  tsm_revenue_channels  →  unified P&amp;L in sovereign dashboard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37160"/>
            <a:ext cx="8412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Gave the System Eyes on the Battlefield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292608" y="877824"/>
            <a:ext cx="329184" cy="329184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92608" y="877824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749808" y="82296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tsm_market_intelligence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154680" y="822960"/>
            <a:ext cx="5623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C7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competitor prices, delivery times, MOQ, overhead signals, margin_gap GENERATED column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292608" y="1389888"/>
            <a:ext cx="329184" cy="329184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92608" y="138988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749808" y="1335024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Market Scout Agent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154680" y="1335024"/>
            <a:ext cx="5623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C7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fetches competitor pricing pages weekly, normalises data, stores observations. Config-driven URLs, no redeployment.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292608" y="1901952"/>
            <a:ext cx="329184" cy="329184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92608" y="1901952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749808" y="1847088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COGS View (proc_cogs_view)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154680" y="1847088"/>
            <a:ext cx="5623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C7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average invoice price per SKU from approved invoices. The floor we never sell below.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292608" y="2414016"/>
            <a:ext cx="329184" cy="329184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92608" y="2414016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749808" y="2359152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Overhead Fingerprinting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154680" y="2359152"/>
            <a:ext cx="5623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C7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scores competitors: slow delivery (+0.2) · no API (+0.3) · high MOQ (+0.2) · stale pricing · headcount signals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292608" y="2926080"/>
            <a:ext cx="329184" cy="329184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92608" y="2926080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749808" y="2871216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Opportunity Index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154680" y="2871216"/>
            <a:ext cx="5623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C7D9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 margin_gap × overhead_score. Top sectors flagged for satellite spawning.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274320" y="4160520"/>
            <a:ext cx="8595360" cy="786384"/>
          </a:xfrm>
          <a:prstGeom prst="rect">
            <a:avLst/>
          </a:prstGeom>
          <a:solidFill>
            <a:srgbClr val="152D4A"/>
          </a:solidFill>
          <a:ln w="25400">
            <a:solidFill>
              <a:srgbClr val="F59E0B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11480" y="4178808"/>
            <a:ext cx="83210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📊  Competitor: €28 for A4 paper  ·  Our COGS: €12  ·  Lead time: 30 days  ·  No API  ·  Hiring ‘Senior Buyer’  →  Opportunity Index: 0.84 ⚡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Autonomous Market Replicator</dc:title>
  <dc:subject>PptxGenJS Presentation</dc:subject>
  <dc:creator>Headless Procurement</dc:creator>
  <cp:lastModifiedBy>Headless Procurement</cp:lastModifiedBy>
  <cp:revision>1</cp:revision>
  <dcterms:created xsi:type="dcterms:W3CDTF">2026-03-25T11:45:56Z</dcterms:created>
  <dcterms:modified xsi:type="dcterms:W3CDTF">2026-03-25T11:45:56Z</dcterms:modified>
</cp:coreProperties>
</file>